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6" r:id="rId2"/>
    <p:sldId id="265" r:id="rId3"/>
    <p:sldId id="267" r:id="rId4"/>
  </p:sldIdLst>
  <p:sldSz cx="10440988" cy="5761038"/>
  <p:notesSz cx="6797675" cy="9928225"/>
  <p:defaultTextStyle>
    <a:defPPr>
      <a:defRPr lang="th-TH"/>
    </a:defPPr>
    <a:lvl1pPr marL="0" algn="l" defTabSz="77769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388849" algn="l" defTabSz="77769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777697" algn="l" defTabSz="77769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166546" algn="l" defTabSz="77769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1555394" algn="l" defTabSz="77769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1944243" algn="l" defTabSz="77769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2333092" algn="l" defTabSz="77769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2721940" algn="l" defTabSz="77769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3110789" algn="l" defTabSz="77769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59" autoAdjust="0"/>
    <p:restoredTop sz="86477" autoAdjust="0"/>
  </p:normalViewPr>
  <p:slideViewPr>
    <p:cSldViewPr snapToGrid="0">
      <p:cViewPr>
        <p:scale>
          <a:sx n="80" d="100"/>
          <a:sy n="80" d="100"/>
        </p:scale>
        <p:origin x="-1176" y="-630"/>
      </p:cViewPr>
      <p:guideLst>
        <p:guide orient="horz" pos="1815"/>
        <p:guide pos="3289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4A99F-508A-40DE-BAE2-C04B7BB7991D}" type="datetimeFigureOut">
              <a:rPr lang="th-TH" smtClean="0"/>
              <a:t>30/12/63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363538" y="1241425"/>
            <a:ext cx="60706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52105-079B-41BB-8CE3-24F498FA641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2078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76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8849" algn="l" defTabSz="7776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7697" algn="l" defTabSz="7776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6546" algn="l" defTabSz="7776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5394" algn="l" defTabSz="7776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4243" algn="l" defTabSz="7776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3092" algn="l" defTabSz="7776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1940" algn="l" defTabSz="7776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0789" algn="l" defTabSz="7776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>
          <a:xfrm>
            <a:off x="363538" y="1241425"/>
            <a:ext cx="6070600" cy="3349625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52105-079B-41BB-8CE3-24F498FA6417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6721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>
          <a:xfrm>
            <a:off x="363538" y="1241425"/>
            <a:ext cx="6070600" cy="3349625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52105-079B-41BB-8CE3-24F498FA6417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6721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>
          <a:xfrm>
            <a:off x="363538" y="1241425"/>
            <a:ext cx="6070600" cy="3349625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52105-079B-41BB-8CE3-24F498FA6417}" type="slidenum">
              <a:rPr lang="th-TH" smtClean="0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6721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305124" y="942837"/>
            <a:ext cx="7830741" cy="2005695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05124" y="3025879"/>
            <a:ext cx="7830741" cy="1390917"/>
          </a:xfrm>
        </p:spPr>
        <p:txBody>
          <a:bodyPr/>
          <a:lstStyle>
            <a:lvl1pPr marL="0" indent="0" algn="ctr">
              <a:buNone/>
              <a:defRPr sz="2000"/>
            </a:lvl1pPr>
            <a:lvl2pPr marL="388849" indent="0" algn="ctr">
              <a:buNone/>
              <a:defRPr sz="1700"/>
            </a:lvl2pPr>
            <a:lvl3pPr marL="777697" indent="0" algn="ctr">
              <a:buNone/>
              <a:defRPr sz="1500"/>
            </a:lvl3pPr>
            <a:lvl4pPr marL="1166546" indent="0" algn="ctr">
              <a:buNone/>
              <a:defRPr sz="1400"/>
            </a:lvl4pPr>
            <a:lvl5pPr marL="1555394" indent="0" algn="ctr">
              <a:buNone/>
              <a:defRPr sz="1400"/>
            </a:lvl5pPr>
            <a:lvl6pPr marL="1944243" indent="0" algn="ctr">
              <a:buNone/>
              <a:defRPr sz="1400"/>
            </a:lvl6pPr>
            <a:lvl7pPr marL="2333092" indent="0" algn="ctr">
              <a:buNone/>
              <a:defRPr sz="1400"/>
            </a:lvl7pPr>
            <a:lvl8pPr marL="2721940" indent="0" algn="ctr">
              <a:buNone/>
              <a:defRPr sz="1400"/>
            </a:lvl8pPr>
            <a:lvl9pPr marL="3110789" indent="0" algn="ctr">
              <a:buNone/>
              <a:defRPr sz="14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BE459-9254-4D6E-8BBC-85A23BEDD251}" type="datetime1">
              <a:rPr lang="th-TH" smtClean="0"/>
              <a:t>30/12/63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3078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52A0B-5B88-4AF4-AEC1-5ED4E06DE0AF}" type="datetime1">
              <a:rPr lang="th-TH" smtClean="0"/>
              <a:t>30/12/63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60746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7471832" y="306722"/>
            <a:ext cx="2251338" cy="4882213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717818" y="306722"/>
            <a:ext cx="6623502" cy="4882213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81B7-9704-4CA6-B1CF-00C0FB71E304}" type="datetime1">
              <a:rPr lang="th-TH" smtClean="0"/>
              <a:t>30/12/63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363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146A-FD17-4559-AF4D-F292DC0A0DD3}" type="datetime1">
              <a:rPr lang="th-TH" smtClean="0"/>
              <a:t>30/12/63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5967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12380" y="1436260"/>
            <a:ext cx="9005352" cy="2396431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12380" y="3855362"/>
            <a:ext cx="9005352" cy="126022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884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6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665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5553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19442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3330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2721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1107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8813-08AD-4615-A968-5EA8AFB36BAD}" type="datetime1">
              <a:rPr lang="th-TH" smtClean="0"/>
              <a:t>30/12/63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61125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717818" y="1533609"/>
            <a:ext cx="4437420" cy="3655326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5285750" y="1533609"/>
            <a:ext cx="4437420" cy="3655326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ECAC-125B-4CB2-9197-9EFAF3090F7A}" type="datetime1">
              <a:rPr lang="th-TH" smtClean="0"/>
              <a:t>30/12/63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47319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19178" y="306723"/>
            <a:ext cx="9005352" cy="1113534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19178" y="1412255"/>
            <a:ext cx="4417027" cy="69212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8849" indent="0">
              <a:buNone/>
              <a:defRPr sz="1700" b="1"/>
            </a:lvl2pPr>
            <a:lvl3pPr marL="777697" indent="0">
              <a:buNone/>
              <a:defRPr sz="1500" b="1"/>
            </a:lvl3pPr>
            <a:lvl4pPr marL="1166546" indent="0">
              <a:buNone/>
              <a:defRPr sz="1400" b="1"/>
            </a:lvl4pPr>
            <a:lvl5pPr marL="1555394" indent="0">
              <a:buNone/>
              <a:defRPr sz="1400" b="1"/>
            </a:lvl5pPr>
            <a:lvl6pPr marL="1944243" indent="0">
              <a:buNone/>
              <a:defRPr sz="1400" b="1"/>
            </a:lvl6pPr>
            <a:lvl7pPr marL="2333092" indent="0">
              <a:buNone/>
              <a:defRPr sz="1400" b="1"/>
            </a:lvl7pPr>
            <a:lvl8pPr marL="2721940" indent="0">
              <a:buNone/>
              <a:defRPr sz="1400" b="1"/>
            </a:lvl8pPr>
            <a:lvl9pPr marL="3110789" indent="0">
              <a:buNone/>
              <a:defRPr sz="14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719178" y="2104379"/>
            <a:ext cx="4417027" cy="3095225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5285750" y="1412255"/>
            <a:ext cx="4438780" cy="69212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8849" indent="0">
              <a:buNone/>
              <a:defRPr sz="1700" b="1"/>
            </a:lvl2pPr>
            <a:lvl3pPr marL="777697" indent="0">
              <a:buNone/>
              <a:defRPr sz="1500" b="1"/>
            </a:lvl3pPr>
            <a:lvl4pPr marL="1166546" indent="0">
              <a:buNone/>
              <a:defRPr sz="1400" b="1"/>
            </a:lvl4pPr>
            <a:lvl5pPr marL="1555394" indent="0">
              <a:buNone/>
              <a:defRPr sz="1400" b="1"/>
            </a:lvl5pPr>
            <a:lvl6pPr marL="1944243" indent="0">
              <a:buNone/>
              <a:defRPr sz="1400" b="1"/>
            </a:lvl6pPr>
            <a:lvl7pPr marL="2333092" indent="0">
              <a:buNone/>
              <a:defRPr sz="1400" b="1"/>
            </a:lvl7pPr>
            <a:lvl8pPr marL="2721940" indent="0">
              <a:buNone/>
              <a:defRPr sz="1400" b="1"/>
            </a:lvl8pPr>
            <a:lvl9pPr marL="3110789" indent="0">
              <a:buNone/>
              <a:defRPr sz="14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5285750" y="2104379"/>
            <a:ext cx="4438780" cy="3095225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13EC-4E00-4DE3-BC1A-4F831C04EFE7}" type="datetime1">
              <a:rPr lang="th-TH" smtClean="0"/>
              <a:t>30/12/63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53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1BA00-543E-451F-BFE6-A30141A64A99}" type="datetime1">
              <a:rPr lang="th-TH" smtClean="0"/>
              <a:t>30/12/63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9985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2424-1978-4FF2-9727-6DFE50ACBB7E}" type="datetime1">
              <a:rPr lang="th-TH" smtClean="0"/>
              <a:t>30/12/63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29255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19178" y="384069"/>
            <a:ext cx="3367490" cy="1344242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438780" y="829483"/>
            <a:ext cx="5285750" cy="4094071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719178" y="1728311"/>
            <a:ext cx="3367490" cy="3201911"/>
          </a:xfrm>
        </p:spPr>
        <p:txBody>
          <a:bodyPr/>
          <a:lstStyle>
            <a:lvl1pPr marL="0" indent="0">
              <a:buNone/>
              <a:defRPr sz="1400"/>
            </a:lvl1pPr>
            <a:lvl2pPr marL="388849" indent="0">
              <a:buNone/>
              <a:defRPr sz="1200"/>
            </a:lvl2pPr>
            <a:lvl3pPr marL="777697" indent="0">
              <a:buNone/>
              <a:defRPr sz="1000"/>
            </a:lvl3pPr>
            <a:lvl4pPr marL="1166546" indent="0">
              <a:buNone/>
              <a:defRPr sz="900"/>
            </a:lvl4pPr>
            <a:lvl5pPr marL="1555394" indent="0">
              <a:buNone/>
              <a:defRPr sz="900"/>
            </a:lvl5pPr>
            <a:lvl6pPr marL="1944243" indent="0">
              <a:buNone/>
              <a:defRPr sz="900"/>
            </a:lvl6pPr>
            <a:lvl7pPr marL="2333092" indent="0">
              <a:buNone/>
              <a:defRPr sz="900"/>
            </a:lvl7pPr>
            <a:lvl8pPr marL="2721940" indent="0">
              <a:buNone/>
              <a:defRPr sz="900"/>
            </a:lvl8pPr>
            <a:lvl9pPr marL="3110789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0D82D-75CF-4982-BCFD-BD2F272CA6DE}" type="datetime1">
              <a:rPr lang="th-TH" smtClean="0"/>
              <a:t>30/12/63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67495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19178" y="384069"/>
            <a:ext cx="3367490" cy="1344242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4438780" y="829483"/>
            <a:ext cx="5285750" cy="4094071"/>
          </a:xfrm>
        </p:spPr>
        <p:txBody>
          <a:bodyPr/>
          <a:lstStyle>
            <a:lvl1pPr marL="0" indent="0">
              <a:buNone/>
              <a:defRPr sz="2700"/>
            </a:lvl1pPr>
            <a:lvl2pPr marL="388849" indent="0">
              <a:buNone/>
              <a:defRPr sz="2400"/>
            </a:lvl2pPr>
            <a:lvl3pPr marL="777697" indent="0">
              <a:buNone/>
              <a:defRPr sz="2000"/>
            </a:lvl3pPr>
            <a:lvl4pPr marL="1166546" indent="0">
              <a:buNone/>
              <a:defRPr sz="1700"/>
            </a:lvl4pPr>
            <a:lvl5pPr marL="1555394" indent="0">
              <a:buNone/>
              <a:defRPr sz="1700"/>
            </a:lvl5pPr>
            <a:lvl6pPr marL="1944243" indent="0">
              <a:buNone/>
              <a:defRPr sz="1700"/>
            </a:lvl6pPr>
            <a:lvl7pPr marL="2333092" indent="0">
              <a:buNone/>
              <a:defRPr sz="1700"/>
            </a:lvl7pPr>
            <a:lvl8pPr marL="2721940" indent="0">
              <a:buNone/>
              <a:defRPr sz="1700"/>
            </a:lvl8pPr>
            <a:lvl9pPr marL="3110789" indent="0">
              <a:buNone/>
              <a:defRPr sz="17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719178" y="1728311"/>
            <a:ext cx="3367490" cy="3201911"/>
          </a:xfrm>
        </p:spPr>
        <p:txBody>
          <a:bodyPr/>
          <a:lstStyle>
            <a:lvl1pPr marL="0" indent="0">
              <a:buNone/>
              <a:defRPr sz="1400"/>
            </a:lvl1pPr>
            <a:lvl2pPr marL="388849" indent="0">
              <a:buNone/>
              <a:defRPr sz="1200"/>
            </a:lvl2pPr>
            <a:lvl3pPr marL="777697" indent="0">
              <a:buNone/>
              <a:defRPr sz="1000"/>
            </a:lvl3pPr>
            <a:lvl4pPr marL="1166546" indent="0">
              <a:buNone/>
              <a:defRPr sz="900"/>
            </a:lvl4pPr>
            <a:lvl5pPr marL="1555394" indent="0">
              <a:buNone/>
              <a:defRPr sz="900"/>
            </a:lvl5pPr>
            <a:lvl6pPr marL="1944243" indent="0">
              <a:buNone/>
              <a:defRPr sz="900"/>
            </a:lvl6pPr>
            <a:lvl7pPr marL="2333092" indent="0">
              <a:buNone/>
              <a:defRPr sz="900"/>
            </a:lvl7pPr>
            <a:lvl8pPr marL="2721940" indent="0">
              <a:buNone/>
              <a:defRPr sz="900"/>
            </a:lvl8pPr>
            <a:lvl9pPr marL="3110789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6C22F-4E56-41A9-A311-779C35DA246A}" type="datetime1">
              <a:rPr lang="th-TH" smtClean="0"/>
              <a:t>30/12/63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623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5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717818" y="306723"/>
            <a:ext cx="9005352" cy="1113534"/>
          </a:xfrm>
          <a:prstGeom prst="rect">
            <a:avLst/>
          </a:prstGeom>
        </p:spPr>
        <p:txBody>
          <a:bodyPr vert="horz" lIns="77770" tIns="38885" rIns="77770" bIns="38885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17818" y="1533609"/>
            <a:ext cx="9005352" cy="3655326"/>
          </a:xfrm>
          <a:prstGeom prst="rect">
            <a:avLst/>
          </a:prstGeom>
        </p:spPr>
        <p:txBody>
          <a:bodyPr vert="horz" lIns="77770" tIns="38885" rIns="77770" bIns="38885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717818" y="5339629"/>
            <a:ext cx="2349222" cy="306722"/>
          </a:xfrm>
          <a:prstGeom prst="rect">
            <a:avLst/>
          </a:prstGeom>
        </p:spPr>
        <p:txBody>
          <a:bodyPr vert="horz" lIns="77770" tIns="38885" rIns="77770" bIns="38885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5A178-CEA1-411B-BBDE-C5D95B5FAF06}" type="datetime1">
              <a:rPr lang="th-TH" smtClean="0"/>
              <a:t>30/12/63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458578" y="5339629"/>
            <a:ext cx="3523833" cy="306722"/>
          </a:xfrm>
          <a:prstGeom prst="rect">
            <a:avLst/>
          </a:prstGeom>
        </p:spPr>
        <p:txBody>
          <a:bodyPr vert="horz" lIns="77770" tIns="38885" rIns="77770" bIns="38885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7373948" y="5339629"/>
            <a:ext cx="2349222" cy="306722"/>
          </a:xfrm>
          <a:prstGeom prst="rect">
            <a:avLst/>
          </a:prstGeom>
        </p:spPr>
        <p:txBody>
          <a:bodyPr vert="horz" lIns="77770" tIns="38885" rIns="77770" bIns="38885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A4F4A-EB72-487D-A5BD-2289F2973C7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3051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777697" rtl="0" eaLnBrk="1" latinLnBrk="0" hangingPunct="1">
        <a:lnSpc>
          <a:spcPct val="90000"/>
        </a:lnSpc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424" indent="-194424" algn="l" defTabSz="777697" rtl="0" eaLnBrk="1" latinLnBrk="0" hangingPunct="1">
        <a:lnSpc>
          <a:spcPct val="90000"/>
        </a:lnSpc>
        <a:spcBef>
          <a:spcPts val="851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83273" indent="-194424" algn="l" defTabSz="777697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2122" indent="-194424" algn="l" defTabSz="777697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970" indent="-194424" algn="l" defTabSz="777697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9819" indent="-194424" algn="l" defTabSz="777697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667" indent="-194424" algn="l" defTabSz="777697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527516" indent="-194424" algn="l" defTabSz="777697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916365" indent="-194424" algn="l" defTabSz="777697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305213" indent="-194424" algn="l" defTabSz="777697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77769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88849" algn="l" defTabSz="77769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77697" algn="l" defTabSz="77769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66546" algn="l" defTabSz="77769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5394" algn="l" defTabSz="77769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944243" algn="l" defTabSz="77769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333092" algn="l" defTabSz="77769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2721940" algn="l" defTabSz="77769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3110789" algn="l" defTabSz="77769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0" y="0"/>
            <a:ext cx="10440988" cy="115190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70" tIns="38885" rIns="77770" bIns="38885" rtlCol="0" anchor="ctr"/>
          <a:lstStyle/>
          <a:p>
            <a:pPr lvl="0" algn="ctr"/>
            <a:r>
              <a:rPr lang="th-TH" sz="2800" dirty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สรุปการดำเนินการตามข้อสั่งการ </a:t>
            </a:r>
            <a:r>
              <a:rPr lang="en-US" sz="2800" dirty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PHEOC </a:t>
            </a:r>
            <a:r>
              <a:rPr lang="th-TH" sz="2800" dirty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จังหวัดพะเยา </a:t>
            </a:r>
            <a:endParaRPr lang="th-TH" sz="2800" dirty="0" smtClean="0">
              <a:solidFill>
                <a:prstClr val="white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ctr"/>
            <a:r>
              <a:rPr lang="th-TH" sz="2800" dirty="0" smtClean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ปีงบประมาณ </a:t>
            </a:r>
            <a:r>
              <a:rPr lang="th-TH" sz="2800" dirty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2564</a:t>
            </a: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0" y="5450782"/>
            <a:ext cx="10440988" cy="355528"/>
          </a:xfrm>
          <a:prstGeom prst="rect">
            <a:avLst/>
          </a:prstGeom>
          <a:solidFill>
            <a:srgbClr val="002060"/>
          </a:solidFill>
        </p:spPr>
        <p:txBody>
          <a:bodyPr wrap="square" lIns="77770" tIns="38885" rIns="77770" bIns="38885">
            <a:spAutoFit/>
          </a:bodyPr>
          <a:lstStyle/>
          <a:p>
            <a:pPr algn="r"/>
            <a:r>
              <a:rPr lang="en-US" sz="18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PHEOC </a:t>
            </a:r>
            <a:r>
              <a:rPr lang="th-TH" sz="18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จังหวัดพะเยา ครั้งที่ 4/2563 วันที่ 28 ธันวาคม 2563</a:t>
            </a:r>
            <a:endParaRPr lang="th-TH" sz="18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-351631" y="2418804"/>
            <a:ext cx="10267950" cy="2320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70" tIns="38885" rIns="77770" bIns="38885" rtlCol="0" anchor="b"/>
          <a:lstStyle/>
          <a:p>
            <a:pPr algn="r"/>
            <a:r>
              <a:rPr lang="th-TH" sz="1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กลุ่มภารกิจเลขานุการและประสานงาน</a:t>
            </a:r>
            <a:endParaRPr lang="en-US" sz="1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944332"/>
              </p:ext>
            </p:extLst>
          </p:nvPr>
        </p:nvGraphicFramePr>
        <p:xfrm>
          <a:off x="0" y="1306286"/>
          <a:ext cx="10295905" cy="2792344"/>
        </p:xfrm>
        <a:graphic>
          <a:graphicData uri="http://schemas.openxmlformats.org/drawingml/2006/table">
            <a:tbl>
              <a:tblPr/>
              <a:tblGrid>
                <a:gridCol w="2067289"/>
                <a:gridCol w="1661937"/>
                <a:gridCol w="972841"/>
                <a:gridCol w="972841"/>
                <a:gridCol w="4620997"/>
              </a:tblGrid>
              <a:tr h="5305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ครั้งที่ (วันที่)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จำนวนข้อสั่งการ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ผลการดำเนินงาน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หมายเหต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8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ครบ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ไม่ครบ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5896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1/2564 (4 ธ.ค. 64)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25896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2/2564 (8 ธ.ค. 64)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- สุ่มตรวจหาเชื้อในบุคลากรทางการแพทย์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5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- ประชุม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EOC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และรายงานผลการ</a:t>
                      </a:r>
                      <a:r>
                        <a:rPr lang="th-T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ประชุม</a:t>
                      </a:r>
                      <a:br>
                        <a:rPr lang="th-T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</a:br>
                      <a:r>
                        <a:rPr lang="th-T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 ให้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จังหวัด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5896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3/2564 (21 ธ.ค. 64)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750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0" y="1"/>
            <a:ext cx="10440988" cy="7481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70" tIns="38885" rIns="77770" bIns="38885" rtlCol="0" anchor="ctr"/>
          <a:lstStyle/>
          <a:p>
            <a:pPr lvl="0" algn="ctr"/>
            <a:r>
              <a:rPr lang="th-TH" sz="2800" dirty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ติดตามข้อสั่งการ </a:t>
            </a:r>
            <a:r>
              <a:rPr lang="en-US" sz="2800" dirty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PHEOC </a:t>
            </a:r>
            <a:r>
              <a:rPr lang="th-TH" sz="2800" dirty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ครั้งที่ 3/64 (วันที่ 21 ธันวาคม 2563)</a:t>
            </a: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0" y="5450782"/>
            <a:ext cx="10440988" cy="355528"/>
          </a:xfrm>
          <a:prstGeom prst="rect">
            <a:avLst/>
          </a:prstGeom>
          <a:solidFill>
            <a:srgbClr val="002060"/>
          </a:solidFill>
        </p:spPr>
        <p:txBody>
          <a:bodyPr wrap="square" lIns="77770" tIns="38885" rIns="77770" bIns="38885">
            <a:spAutoFit/>
          </a:bodyPr>
          <a:lstStyle/>
          <a:p>
            <a:pPr algn="r"/>
            <a:r>
              <a:rPr lang="en-US" sz="18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PHEOC </a:t>
            </a:r>
            <a:r>
              <a:rPr lang="th-TH" sz="18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จังหวัดพะเยา ครั้งที่ 4/2563 วันที่ 28 ธันวาคม 2563</a:t>
            </a:r>
            <a:endParaRPr lang="th-TH" sz="18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718593"/>
              </p:ext>
            </p:extLst>
          </p:nvPr>
        </p:nvGraphicFramePr>
        <p:xfrm>
          <a:off x="0" y="895688"/>
          <a:ext cx="10200904" cy="4518680"/>
        </p:xfrm>
        <a:graphic>
          <a:graphicData uri="http://schemas.openxmlformats.org/drawingml/2006/table">
            <a:tbl>
              <a:tblPr/>
              <a:tblGrid>
                <a:gridCol w="998900"/>
                <a:gridCol w="6175029"/>
                <a:gridCol w="3026975"/>
              </a:tblGrid>
              <a:tr h="12026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ลำดับ</a:t>
                      </a:r>
                    </a:p>
                  </a:txBody>
                  <a:tcPr marL="3758" marR="3758" marT="3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ข้อสั่งการ</a:t>
                      </a:r>
                    </a:p>
                  </a:txBody>
                  <a:tcPr marL="3758" marR="3758" marT="3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ผู้รับผิดชอบ</a:t>
                      </a:r>
                    </a:p>
                  </a:txBody>
                  <a:tcPr marL="3758" marR="3758" marT="3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58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การบัญชาการตามระบบ </a:t>
                      </a:r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ICS  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โดย </a:t>
                      </a:r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Single Command  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และกำหนดให้ผู้อำนวยการโรงพยาบาล ทำหน้าที่เป็นมิสเตอร์โควิด (</a:t>
                      </a:r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Mr.COVID) 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เพื่อประสานการสั่งการและติดตามการดำเนินงานกับ ผู้บัญชาการเหตุการณ์ระดับจังหวัด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EOC </a:t>
                      </a:r>
                      <a:r>
                        <a:rPr lang="th-TH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ทุกอำเภอ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6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600" b="0" i="0" u="sng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ทุกโรงพยาบาลเตรียมพร้อม ห้อง </a:t>
                      </a:r>
                      <a:r>
                        <a:rPr lang="en-US" sz="1600" b="0" i="0" u="sng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Negative Pressure, isolate room  </a:t>
                      </a:r>
                      <a:r>
                        <a:rPr lang="th-TH" sz="1600" b="0" i="0" u="sng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โดย รพ.ชุมชนให้เตรียมอย่างน้อย 2 ห้อง รวมทั้ง </a:t>
                      </a:r>
                      <a:r>
                        <a:rPr lang="en-US" sz="1600" b="0" i="0" u="sng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Cohort ward </a:t>
                      </a:r>
                      <a:r>
                        <a:rPr lang="th-TH" sz="1600" b="0" i="0" u="sng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ที่พร้อมใช้งาน  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รพ.ชุมชน 5 แห่ง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7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เตรียมความพร้อมสถานที่ </a:t>
                      </a:r>
                      <a:r>
                        <a:rPr lang="en-US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Local State Quarantine (LSQ)  </a:t>
                      </a:r>
                      <a:r>
                        <a:rPr lang="th-TH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อ.แม่ใจ  และ อ.เมือง  ให้พร้อมใช้งาน 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EOC 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อ.เมือง อ.แม่ใจ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97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ให้รพท.ซ้อมแผนการลำเลียงและส่งต่อผู้ป่วยหนัก  จาก รพช. และ รพ.ม.พะเยา   และให้รพช. ซ้อมแผนกับ รพ.สต. ในการส่งต่อ </a:t>
                      </a:r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Mild Case 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ในพื้นที่ 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รพท./รพ.ชุมชน ทุกแห่ง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05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ทุกอำเภอสุ่มตรวจหาเชื้อในกลุ่มเสี่ยง ตามแนวทางที่กรมควบคุมโรคกำหนดโดยใช้ </a:t>
                      </a:r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Rapid Test  (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หาก </a:t>
                      </a:r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Positive 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ให้ส่งตรวจ </a:t>
                      </a:r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PCR 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รพ.พะเยา) 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EOC 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ทุกอำเภอ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2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ระมัดระวังการสื่อสาร ใน </a:t>
                      </a:r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Social  Media: 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ย้ำไม่ให้อ้างอิงหน่วยงาน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ทุกอำเภอ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7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ทุกอำเภอรายงานข้อมูลกลุ่มเสี่ยง 3 รายการ ประกอบด้วยรายงานผู้บังคับบัญชาทันที/ </a:t>
                      </a:r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QR-code 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และแบบรายงาน ของทีม </a:t>
                      </a:r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SAT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EOC  </a:t>
                      </a:r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ทุกอำเภอ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600" b="0" i="0" u="none" strike="noStrike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สำรวจแรงงานต่างด้าวทั้งในระบบและนอกระบบ  ส่งภายในวันอังคารที่  22 ธันวาคม 2563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EOC </a:t>
                      </a:r>
                      <a:r>
                        <a:rPr lang="th-TH" sz="1600" b="0" i="0" u="none" strike="noStrike" dirty="0">
                          <a:solidFill>
                            <a:srgbClr val="000099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ทุกอำเภอ และ ทุก รพ.</a:t>
                      </a:r>
                    </a:p>
                  </a:txBody>
                  <a:tcPr marL="3758" marR="3758" marT="37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14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0" y="1"/>
            <a:ext cx="10440988" cy="7481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70" tIns="38885" rIns="77770" bIns="38885" rtlCol="0" anchor="ctr"/>
          <a:lstStyle/>
          <a:p>
            <a:pPr lvl="0" algn="ctr"/>
            <a:r>
              <a:rPr lang="th-TH" sz="2800" dirty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ติดตามข้อสั่งการ </a:t>
            </a:r>
            <a:r>
              <a:rPr lang="en-US" sz="2800" dirty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PHEOC </a:t>
            </a:r>
            <a:r>
              <a:rPr lang="th-TH" sz="2800" dirty="0">
                <a:solidFill>
                  <a:prstClr val="whit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ครั้งที่ 3/64 (วันที่ 21 ธันวาคม 2563)</a:t>
            </a: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0" y="5450782"/>
            <a:ext cx="10440988" cy="355528"/>
          </a:xfrm>
          <a:prstGeom prst="rect">
            <a:avLst/>
          </a:prstGeom>
          <a:solidFill>
            <a:srgbClr val="002060"/>
          </a:solidFill>
        </p:spPr>
        <p:txBody>
          <a:bodyPr wrap="square" lIns="77770" tIns="38885" rIns="77770" bIns="38885">
            <a:spAutoFit/>
          </a:bodyPr>
          <a:lstStyle/>
          <a:p>
            <a:pPr algn="r"/>
            <a:r>
              <a:rPr lang="en-US" sz="18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PHEOC </a:t>
            </a:r>
            <a:r>
              <a:rPr lang="th-TH" sz="18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จังหวัดพะเยา ครั้งที่ 4/2563 วันที่ 28 ธันวาคม 2563</a:t>
            </a:r>
            <a:endParaRPr lang="th-TH" sz="18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968386"/>
              </p:ext>
            </p:extLst>
          </p:nvPr>
        </p:nvGraphicFramePr>
        <p:xfrm>
          <a:off x="220816" y="1204921"/>
          <a:ext cx="9885085" cy="3414579"/>
        </p:xfrm>
        <a:graphic>
          <a:graphicData uri="http://schemas.openxmlformats.org/drawingml/2006/table">
            <a:tbl>
              <a:tblPr/>
              <a:tblGrid>
                <a:gridCol w="2119762"/>
                <a:gridCol w="7765323"/>
              </a:tblGrid>
              <a:tr h="34842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รพ.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ผลการสำรวจ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482">
                <a:tc>
                  <a:txBody>
                    <a:bodyPr/>
                    <a:lstStyle/>
                    <a:p>
                      <a:pPr algn="l" fontAlgn="ctr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จุน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M-negative</a:t>
                      </a:r>
                      <a:r>
                        <a:rPr 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=</a:t>
                      </a:r>
                      <a:r>
                        <a:rPr lang="th-TH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(อยู่ระหว่างปรับปรุง)</a:t>
                      </a:r>
                      <a:r>
                        <a:rPr lang="th-T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isolate=4, cohort= 6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เตียง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482">
                <a:tc>
                  <a:txBody>
                    <a:bodyPr/>
                    <a:lstStyle/>
                    <a:p>
                      <a:pPr algn="l" fontAlgn="ctr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เชียงม่วน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M-negative=1</a:t>
                      </a:r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 isolate= 1 </a:t>
                      </a:r>
                      <a:r>
                        <a:rPr 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th-TH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อยู่ระหว่างปรับปรุง</a:t>
                      </a:r>
                      <a:r>
                        <a:rPr lang="th-TH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 </a:t>
                      </a:r>
                      <a:r>
                        <a:rPr lang="th-TH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Cohort= 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482">
                <a:tc>
                  <a:txBody>
                    <a:bodyPr/>
                    <a:lstStyle/>
                    <a:p>
                      <a:pPr algn="l" fontAlgn="ctr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ดอกคำใต้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M-negative=1, isolate=2,  cohort= 4 </a:t>
                      </a:r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เตียง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853">
                <a:tc>
                  <a:txBody>
                    <a:bodyPr/>
                    <a:lstStyle/>
                    <a:p>
                      <a:pPr algn="l" fontAlgn="ctr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ปง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M-negative=1</a:t>
                      </a:r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,isolate=2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 cohort= 5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เตียง</a:t>
                      </a:r>
                      <a:r>
                        <a:rPr lang="th-TH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h-TH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/>
                      </a:r>
                      <a:br>
                        <a:rPr lang="th-TH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</a:br>
                      <a:r>
                        <a:rPr lang="th-TH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en-US" sz="1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Isolate+cohort</a:t>
                      </a:r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h-TH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ไม่มีระบบระบายอากาศ)</a:t>
                      </a:r>
                      <a:endParaRPr lang="th-T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853">
                <a:tc>
                  <a:txBody>
                    <a:bodyPr/>
                    <a:lstStyle/>
                    <a:p>
                      <a:pPr algn="l" fontAlgn="ctr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แม่ใจ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M-negative=1,isolate=2, </a:t>
                      </a:r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cohort =3 </a:t>
                      </a:r>
                      <a:r>
                        <a:rPr lang="th-TH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(อยู่ระหว่าง</a:t>
                      </a:r>
                      <a:r>
                        <a:rPr lang="th-TH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ปรับปรุงระบบระบาย</a:t>
                      </a:r>
                      <a:r>
                        <a:rPr lang="th-TH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อากาศ)</a:t>
                      </a:r>
                      <a:endParaRPr lang="th-T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30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</TotalTime>
  <Words>445</Words>
  <Application>Microsoft Office PowerPoint</Application>
  <PresentationFormat>กำหนดเอง</PresentationFormat>
  <Paragraphs>71</Paragraphs>
  <Slides>3</Slides>
  <Notes>3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</vt:i4>
      </vt:variant>
    </vt:vector>
  </HeadingPairs>
  <TitlesOfParts>
    <vt:vector size="4" baseType="lpstr">
      <vt:lpstr>ธีมของ Office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User</dc:creator>
  <cp:lastModifiedBy>ppc</cp:lastModifiedBy>
  <cp:revision>135</cp:revision>
  <cp:lastPrinted>2020-12-25T01:48:03Z</cp:lastPrinted>
  <dcterms:created xsi:type="dcterms:W3CDTF">2020-08-06T04:33:49Z</dcterms:created>
  <dcterms:modified xsi:type="dcterms:W3CDTF">2020-12-30T06:37:49Z</dcterms:modified>
</cp:coreProperties>
</file>