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>
        <a:latin typeface="+mn-lt"/>
        <a:ea typeface="+mn-ea"/>
        <a:cs typeface="+mn-cs"/>
        <a:sym typeface="Calibri"/>
      </a:defRPr>
    </a:lvl1pPr>
    <a:lvl2pPr indent="228600" latinLnBrk="0">
      <a:defRPr>
        <a:latin typeface="+mn-lt"/>
        <a:ea typeface="+mn-ea"/>
        <a:cs typeface="+mn-cs"/>
        <a:sym typeface="Calibri"/>
      </a:defRPr>
    </a:lvl2pPr>
    <a:lvl3pPr indent="457200" latinLnBrk="0">
      <a:defRPr>
        <a:latin typeface="+mn-lt"/>
        <a:ea typeface="+mn-ea"/>
        <a:cs typeface="+mn-cs"/>
        <a:sym typeface="Calibri"/>
      </a:defRPr>
    </a:lvl3pPr>
    <a:lvl4pPr indent="685800" latinLnBrk="0">
      <a:defRPr>
        <a:latin typeface="+mn-lt"/>
        <a:ea typeface="+mn-ea"/>
        <a:cs typeface="+mn-cs"/>
        <a:sym typeface="Calibri"/>
      </a:defRPr>
    </a:lvl4pPr>
    <a:lvl5pPr indent="914400" latinLnBrk="0">
      <a:defRPr>
        <a:latin typeface="+mn-lt"/>
        <a:ea typeface="+mn-ea"/>
        <a:cs typeface="+mn-cs"/>
        <a:sym typeface="Calibri"/>
      </a:defRPr>
    </a:lvl5pPr>
    <a:lvl6pPr indent="1143000" latinLnBrk="0">
      <a:defRPr>
        <a:latin typeface="+mn-lt"/>
        <a:ea typeface="+mn-ea"/>
        <a:cs typeface="+mn-cs"/>
        <a:sym typeface="Calibri"/>
      </a:defRPr>
    </a:lvl6pPr>
    <a:lvl7pPr indent="1371600" latinLnBrk="0">
      <a:defRPr>
        <a:latin typeface="+mn-lt"/>
        <a:ea typeface="+mn-ea"/>
        <a:cs typeface="+mn-cs"/>
        <a:sym typeface="Calibri"/>
      </a:defRPr>
    </a:lvl7pPr>
    <a:lvl8pPr indent="1600200" latinLnBrk="0">
      <a:defRPr>
        <a:latin typeface="+mn-lt"/>
        <a:ea typeface="+mn-ea"/>
        <a:cs typeface="+mn-cs"/>
        <a:sym typeface="Calibri"/>
      </a:defRPr>
    </a:lvl8pPr>
    <a:lvl9pPr indent="1828800" latinLnBrk="0">
      <a:defRPr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9" name="Shape 9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Font  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ใส่สีที่มีปัญหา  แผนปรับปรุงห้อง  แผนสนับสนุนยา </a:t>
            </a:r>
            <a:r>
              <a:t>(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ยาตาม</a:t>
            </a:r>
            <a:r>
              <a:t>guideline)  5case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Font  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ใส่สีที่มีปัญหา  แผนปรับปรุงห้อง  แผนสนับสนุนยา </a:t>
            </a:r>
            <a:r>
              <a:t>(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ยาตาม</a:t>
            </a:r>
            <a:r>
              <a:t>guideline)  5case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alibri"/>
              </a:defRPr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ตัดช่องความพอเพียง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ตัวแทนข้อความ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ตัวแทนข้อความ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ตัวแทนรูปภาพ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1"/>
          <p:cNvSpPr txBox="1">
            <a:spLocks noGrp="1"/>
          </p:cNvSpPr>
          <p:nvPr>
            <p:ph type="title"/>
          </p:nvPr>
        </p:nvSpPr>
        <p:spPr>
          <a:xfrm>
            <a:off x="498765" y="1985817"/>
            <a:ext cx="10947401" cy="2244871"/>
          </a:xfrm>
          <a:prstGeom prst="rect">
            <a:avLst/>
          </a:prstGeom>
        </p:spPr>
        <p:txBody>
          <a:bodyPr/>
          <a:lstStyle/>
          <a:p>
            <a:pPr algn="ctr">
              <a:defRPr sz="3600">
                <a:solidFill>
                  <a:srgbClr val="0000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t>การเตรียมความพร้อมในการตอบโต้ภาวะฉุกเฉินด้านสาธารณสุข กรณีโรคติดเชื้อไวรัสโคโรนา 2019   (COVID–19)   จังหวัดพะเยา 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สี่เหลี่ยมผืนผ้า 3"/>
          <p:cNvSpPr txBox="1"/>
          <p:nvPr/>
        </p:nvSpPr>
        <p:spPr>
          <a:xfrm>
            <a:off x="3104751" y="303020"/>
            <a:ext cx="6424722" cy="52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>
                <a:latin typeface="Tahoma"/>
                <a:ea typeface="Tahoma"/>
                <a:cs typeface="Tahoma"/>
                <a:sym typeface="Tahoma"/>
              </a:defRPr>
            </a:pPr>
            <a:r>
              <a:t>ข้อสังเกต การบันทึกข้อมูลในระบบ Co ward</a:t>
            </a:r>
          </a:p>
        </p:txBody>
      </p:sp>
      <p:graphicFrame>
        <p:nvGraphicFramePr>
          <p:cNvPr id="129" name="ตาราง 5"/>
          <p:cNvGraphicFramePr/>
          <p:nvPr/>
        </p:nvGraphicFramePr>
        <p:xfrm>
          <a:off x="326967" y="1070671"/>
          <a:ext cx="11538066" cy="381212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783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428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ข้อสังเกต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แนวทางแก้ไข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9171">
                <a:tc>
                  <a:txBody>
                    <a:bodyPr/>
                    <a:lstStyle/>
                    <a:p>
                      <a:pPr marL="457200" indent="-457200" algn="l">
                        <a:buSzPct val="100000"/>
                        <a:buAutoNum type="arabicPeriod"/>
                        <a:defRPr sz="2400">
                          <a:latin typeface="Tahoma"/>
                          <a:ea typeface="Tahoma"/>
                          <a:cs typeface="Tahoma"/>
                          <a:sym typeface="Tahoma"/>
                        </a:defRPr>
                      </a:pPr>
                      <a:r>
                        <a:t>ข้อมูลไม่เป็นปัจจุบัน ทั้งในส่วนของข้อมูล เตียง เครื่องช่วยหายใจ ข้อมูลบุคลากร </a:t>
                      </a:r>
                      <a:r>
                        <a:rPr>
                          <a:solidFill>
                            <a:srgbClr val="FF0000"/>
                          </a:solidFill>
                        </a:rPr>
                        <a:t>*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2400">
                          <a:latin typeface="Tahoma"/>
                          <a:ea typeface="Tahoma"/>
                          <a:cs typeface="Tahoma"/>
                          <a:sym typeface="Tahoma"/>
                        </a:defRPr>
                      </a:pPr>
                      <a:r>
                        <a:t>แก้ไขให้ถูกต้อง ในเมนูตั้งค่า ในระบบ Co ward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9171">
                <a:tc>
                  <a:txBody>
                    <a:bodyPr/>
                    <a:lstStyle/>
                    <a:p>
                      <a:pPr algn="l">
                        <a:defRPr sz="2400">
                          <a:latin typeface="Tahoma"/>
                          <a:ea typeface="Tahoma"/>
                          <a:cs typeface="Tahoma"/>
                          <a:sym typeface="Tahoma"/>
                        </a:defRPr>
                      </a:pPr>
                      <a:r>
                        <a:t>2. ข้อมูลอัตราการใช้ PPE ไม่สอดคล้องกับสถานการณ์การระบาดในพื้นที่ </a:t>
                      </a:r>
                      <a:r>
                        <a:rPr>
                          <a:solidFill>
                            <a:srgbClr val="FF0000"/>
                          </a:solidFill>
                        </a:rPr>
                        <a:t>**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2400">
                          <a:latin typeface="Tahoma"/>
                          <a:ea typeface="Tahoma"/>
                          <a:cs typeface="Tahoma"/>
                          <a:sym typeface="Tahoma"/>
                        </a:defRPr>
                      </a:pPr>
                      <a:r>
                        <a:t>ปรับแก้ไขในระบบ Co ward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09002">
                <a:tc>
                  <a:txBody>
                    <a:bodyPr/>
                    <a:lstStyle/>
                    <a:p>
                      <a:pPr algn="l">
                        <a:defRPr sz="2400">
                          <a:latin typeface="Tahoma"/>
                          <a:ea typeface="Tahoma"/>
                          <a:cs typeface="Tahoma"/>
                          <a:sym typeface="Tahoma"/>
                        </a:defRPr>
                      </a:pPr>
                      <a:r>
                        <a:t>3. ไม่สามารถบันทึกข้อมูลอุปกรณ์ตรวจ (Rapid test, UTM, VTM, Throat Swab, Nasal Swab) และ PPE บางรายการ (Leg cover, แว่นตาม หมวกคลุมผม, เอี๊ยมพลาสติก, Isolation gown, CPE gown, รองเท้าบู๊ท) ในระบบ Co ward </a:t>
                      </a:r>
                      <a:r>
                        <a:rPr>
                          <a:solidFill>
                            <a:srgbClr val="FF0000"/>
                          </a:solidFill>
                        </a:rPr>
                        <a:t>**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l">
                        <a:defRPr sz="2400">
                          <a:latin typeface="Tahoma"/>
                          <a:ea typeface="Tahoma"/>
                          <a:cs typeface="Tahoma"/>
                          <a:sym typeface="Tahoma"/>
                        </a:defRPr>
                      </a:pPr>
                      <a:r>
                        <a:t>รายการ PPE ที่ไม่มีในระบบ Co wardให้บันทึกข้อมูลในระบบ EOC เดิม 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0" name="กล่องข้อความ 1"/>
          <p:cNvSpPr txBox="1"/>
          <p:nvPr/>
        </p:nvSpPr>
        <p:spPr>
          <a:xfrm>
            <a:off x="1625138" y="5736825"/>
            <a:ext cx="7240387" cy="70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>
                <a:solidFill>
                  <a:srgbClr val="385724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t>หมายเหตุ : </a:t>
            </a:r>
            <a:r>
              <a:rPr>
                <a:solidFill>
                  <a:srgbClr val="FF0000"/>
                </a:solidFill>
              </a:rPr>
              <a:t>*</a:t>
            </a:r>
            <a:r>
              <a:t>    บันทึกทุกครั้งที่มีการเปลี่ยนแปลง</a:t>
            </a:r>
          </a:p>
          <a:p>
            <a:pPr>
              <a:defRPr sz="2000">
                <a:solidFill>
                  <a:srgbClr val="385724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t>                  </a:t>
            </a:r>
            <a:r>
              <a:rPr>
                <a:solidFill>
                  <a:srgbClr val="FF0000"/>
                </a:solidFill>
              </a:rPr>
              <a:t>**</a:t>
            </a:r>
            <a:r>
              <a:t>  บันทึกทุกวันศุกร์ 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" name="ตัวแทนเนื้อหา 3"/>
          <p:cNvGraphicFramePr/>
          <p:nvPr/>
        </p:nvGraphicFramePr>
        <p:xfrm>
          <a:off x="37543" y="478506"/>
          <a:ext cx="12154456" cy="5981554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0663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88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71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65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14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81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82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0100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731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0344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731458">
                <a:tc rowSpan="2"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รพ.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defRPr sz="16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Negative Pressure</a:t>
                      </a:r>
                    </a:p>
                    <a:p>
                      <a:pPr algn="ctr">
                        <a:defRPr sz="11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(ห้อง)</a:t>
                      </a:r>
                    </a:p>
                  </a:txBody>
                  <a:tcPr marL="45720" marR="45720" horzOverflow="overflow">
                    <a:lnB w="12700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defRPr sz="16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Isolation room</a:t>
                      </a:r>
                    </a:p>
                    <a:p>
                      <a:pPr algn="ctr">
                        <a:defRPr sz="11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(ห้อง)</a:t>
                      </a:r>
                    </a:p>
                  </a:txBody>
                  <a:tcPr marL="45720" marR="45720" horzOverflow="overflow">
                    <a:lnB w="12700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defRPr sz="16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Cohort ward</a:t>
                      </a:r>
                    </a:p>
                    <a:p>
                      <a:pPr algn="ctr">
                        <a:defRPr sz="11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(เตียง)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defRPr sz="16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ICU/NICU</a:t>
                      </a:r>
                    </a:p>
                    <a:p>
                      <a:pPr algn="ctr">
                        <a:defRPr sz="11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(เตียง)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6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Ventilator </a:t>
                      </a:r>
                      <a:r>
                        <a:rPr sz="1400"/>
                        <a:t>(เครื่อง)ยกเว้น bird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ยาตาม Guideline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72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มี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พร้อมใช้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มี/อยู่ระหว่างปรับปรุง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พร้อมใช้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มี/อยู่ระหว่างปรับปรุง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FFFFFF"/>
                      </a:solidFill>
                    </a:lnT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พร้อมใช้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T w="38100">
                      <a:solidFill>
                        <a:srgbClr val="FFFFFF"/>
                      </a:solidFill>
                    </a:lnT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ICU</a:t>
                      </a:r>
                    </a:p>
                    <a:p>
                      <a:pPr algn="ctr">
                        <a:defRPr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มี/ใช้งาน COVID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FFFFFF"/>
                      </a:solidFill>
                    </a:lnT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NICU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T w="38100">
                      <a:solidFill>
                        <a:srgbClr val="FFFFFF"/>
                      </a:solidFill>
                    </a:lnT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มี/ใช้งานได้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FFFFFF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FFFFFF"/>
                      </a:solidFill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283">
                <a:tc>
                  <a:txBody>
                    <a:bodyPr/>
                    <a:lstStyle/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พะเยา</a:t>
                      </a:r>
                    </a:p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 (S)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FFFFFF"/>
                      </a:solidFill>
                    </a:lnT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1 </a:t>
                      </a:r>
                    </a:p>
                    <a:p>
                      <a:pPr algn="ctr">
                        <a:defRPr sz="10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(Modified)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33/29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20/4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29/29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มีสำรองไว้</a:t>
                      </a:r>
                    </a:p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5 case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283">
                <a:tc>
                  <a:txBody>
                    <a:bodyPr/>
                    <a:lstStyle/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เชียงคำ</a:t>
                      </a:r>
                    </a:p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(M1)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1 </a:t>
                      </a:r>
                    </a:p>
                    <a:p>
                      <a:pPr algn="ctr">
                        <a:defRPr sz="10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(Full)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0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18/18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8/0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25/25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283">
                <a:tc>
                  <a:txBody>
                    <a:bodyPr/>
                    <a:lstStyle/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แม่ใจ </a:t>
                      </a:r>
                    </a:p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(F2)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1 </a:t>
                      </a:r>
                    </a:p>
                    <a:p>
                      <a:pPr algn="ctr">
                        <a:defRPr sz="10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(Modified)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3/3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2/2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3283">
                <a:tc>
                  <a:txBody>
                    <a:bodyPr/>
                    <a:lstStyle/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ดอกคำใต้(F2)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1 </a:t>
                      </a:r>
                    </a:p>
                    <a:p>
                      <a:pPr algn="ctr">
                        <a:defRPr sz="10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(Modified)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0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3/3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 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3283">
                <a:tc>
                  <a:txBody>
                    <a:bodyPr/>
                    <a:lstStyle/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จุน</a:t>
                      </a:r>
                    </a:p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(F2)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1</a:t>
                      </a:r>
                    </a:p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 </a:t>
                      </a:r>
                      <a:r>
                        <a:rPr sz="1000"/>
                        <a:t>(Modified)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0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7/7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3283">
                <a:tc>
                  <a:txBody>
                    <a:bodyPr/>
                    <a:lstStyle/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ปง</a:t>
                      </a:r>
                    </a:p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(F2)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1</a:t>
                      </a:r>
                    </a:p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 </a:t>
                      </a:r>
                      <a:r>
                        <a:rPr sz="1000"/>
                        <a:t>(Modified)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0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6/6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7268">
                <a:tc>
                  <a:txBody>
                    <a:bodyPr/>
                    <a:lstStyle/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เชียงม่วน(F2)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1</a:t>
                      </a:r>
                    </a:p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 </a:t>
                      </a:r>
                      <a:r>
                        <a:rPr sz="1000"/>
                        <a:t>(Modified)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1/1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6/6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0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328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ค่ายขุนเจืองฯ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796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ม.พะเยา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4/0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3/3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913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พะเยาราม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D6DC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2</a:t>
                      </a:r>
                    </a:p>
                    <a:p>
                      <a:pPr algn="ctr">
                        <a:defRPr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 </a:t>
                      </a:r>
                      <a:r>
                        <a:rPr sz="1100"/>
                        <a:t>(Modified)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8/0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3/3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D6DC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D6DC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7969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202DAA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รวม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9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9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42/1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76/72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40/4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62/62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A9D1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97" name="TextBox 9"/>
          <p:cNvSpPr txBox="1"/>
          <p:nvPr/>
        </p:nvSpPr>
        <p:spPr>
          <a:xfrm>
            <a:off x="83264" y="16841"/>
            <a:ext cx="1186121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>
                <a:solidFill>
                  <a:srgbClr val="202DAA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t>ความพร้อมด้านสถานที่  อุปกรณ์ในการดูแลรักษา  COVID-19  จ.พะเยา(5 ธ.ค.63)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" name="ตัวแทนเนื้อหา 3"/>
          <p:cNvGraphicFramePr/>
          <p:nvPr/>
        </p:nvGraphicFramePr>
        <p:xfrm>
          <a:off x="37543" y="478506"/>
          <a:ext cx="12154456" cy="599719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0663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88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71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65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14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81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82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0100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731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0344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777639">
                <a:tc rowSpan="2"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รพ.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defRPr sz="16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Negative Pressure</a:t>
                      </a:r>
                    </a:p>
                    <a:p>
                      <a:pPr algn="ctr">
                        <a:defRPr sz="11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(ห้อง)</a:t>
                      </a:r>
                    </a:p>
                  </a:txBody>
                  <a:tcPr marL="45720" marR="45720" horzOverflow="overflow">
                    <a:lnB w="12700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defRPr sz="16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Isolation room</a:t>
                      </a:r>
                    </a:p>
                    <a:p>
                      <a:pPr algn="ctr">
                        <a:defRPr sz="11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(ห้อง)</a:t>
                      </a:r>
                    </a:p>
                  </a:txBody>
                  <a:tcPr marL="45720" marR="45720" horzOverflow="overflow">
                    <a:lnB w="12700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defRPr sz="16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Cohort ward</a:t>
                      </a:r>
                    </a:p>
                    <a:p>
                      <a:pPr algn="ctr">
                        <a:defRPr sz="11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(เตียง)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defRPr sz="16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ICU/NICU</a:t>
                      </a:r>
                    </a:p>
                    <a:p>
                      <a:pPr algn="ctr">
                        <a:defRPr sz="11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(เตียง)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6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Ventilator </a:t>
                      </a:r>
                      <a:r>
                        <a:rPr sz="1400"/>
                        <a:t>(เครื่อง)ยกเว้น bird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ยาตาม Guideline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72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มี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พร้อมใช้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มี/อยู่ระหว่างปรับปรุง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พร้อมใช้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มี/อยู่ระหว่างปรับปรุง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FFFFFF"/>
                      </a:solidFill>
                    </a:lnT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พร้อมใช้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T w="38100">
                      <a:solidFill>
                        <a:srgbClr val="FFFFFF"/>
                      </a:solidFill>
                    </a:lnT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ICU</a:t>
                      </a:r>
                    </a:p>
                    <a:p>
                      <a:pPr algn="ctr">
                        <a:defRPr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มี/ใช้งาน COVID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FFFFFF"/>
                      </a:solidFill>
                    </a:lnT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NICU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T w="38100">
                      <a:solidFill>
                        <a:srgbClr val="FFFFFF"/>
                      </a:solidFill>
                    </a:lnT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มี/ใช้งานได้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FFFFFF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FFFFFF"/>
                      </a:solidFill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283">
                <a:tc>
                  <a:txBody>
                    <a:bodyPr/>
                    <a:lstStyle/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พะเยา</a:t>
                      </a:r>
                    </a:p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 (S)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FFFFFF"/>
                      </a:solidFill>
                    </a:lnT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1 </a:t>
                      </a:r>
                    </a:p>
                    <a:p>
                      <a:pPr algn="ctr">
                        <a:defRPr sz="10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(Modified)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28/24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20/3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29/29</a:t>
                      </a:r>
                    </a:p>
                    <a:p>
                      <a:pPr algn="ctr">
                        <a:defRPr sz="11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Bird 39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มีสำรองไว้</a:t>
                      </a:r>
                    </a:p>
                    <a:p>
                      <a:pPr algn="ctr">
                        <a:defRPr sz="11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5 case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283">
                <a:tc>
                  <a:txBody>
                    <a:bodyPr/>
                    <a:lstStyle/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เชียงคำ</a:t>
                      </a:r>
                    </a:p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(M1)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1 </a:t>
                      </a:r>
                    </a:p>
                    <a:p>
                      <a:pPr algn="ctr">
                        <a:defRPr sz="10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(Full)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0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18/18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8/0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25/25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283">
                <a:tc>
                  <a:txBody>
                    <a:bodyPr/>
                    <a:lstStyle/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แม่ใจ </a:t>
                      </a:r>
                    </a:p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(F2)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1 </a:t>
                      </a:r>
                    </a:p>
                    <a:p>
                      <a:pPr algn="ctr">
                        <a:defRPr sz="10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(Modified)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3/3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2/2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3283">
                <a:tc>
                  <a:txBody>
                    <a:bodyPr/>
                    <a:lstStyle/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ดอกคำใต้(F2)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1 </a:t>
                      </a:r>
                    </a:p>
                    <a:p>
                      <a:pPr algn="ctr">
                        <a:defRPr sz="10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(Modified)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0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3/3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 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3283">
                <a:tc>
                  <a:txBody>
                    <a:bodyPr/>
                    <a:lstStyle/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จุน</a:t>
                      </a:r>
                    </a:p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(F2)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1</a:t>
                      </a:r>
                    </a:p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 </a:t>
                      </a:r>
                      <a:r>
                        <a:rPr sz="1000"/>
                        <a:t>(Modified)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0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7/7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3283">
                <a:tc>
                  <a:txBody>
                    <a:bodyPr/>
                    <a:lstStyle/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ปง</a:t>
                      </a:r>
                    </a:p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(F2)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1</a:t>
                      </a:r>
                    </a:p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 </a:t>
                      </a:r>
                      <a:r>
                        <a:rPr sz="1000"/>
                        <a:t>(Modified)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0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6/6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7268">
                <a:tc>
                  <a:txBody>
                    <a:bodyPr/>
                    <a:lstStyle/>
                    <a:p>
                      <a:pPr algn="l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เชียงม่วน(F2)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1</a:t>
                      </a:r>
                    </a:p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 </a:t>
                      </a:r>
                      <a:r>
                        <a:rPr sz="1000"/>
                        <a:t>(Modified)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1/1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6/6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0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328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ค่ายขุนเจืองฯ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796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ม.พะเยา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4/0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3/3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913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พะเยาราม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D6DC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2</a:t>
                      </a:r>
                    </a:p>
                    <a:p>
                      <a:pPr algn="ctr">
                        <a:defRPr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 </a:t>
                      </a:r>
                      <a:r>
                        <a:rPr sz="1100"/>
                        <a:t>(Modified)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8/0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1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3/3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D6DC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1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D6DC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7969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solidFill>
                            <a:srgbClr val="202DAA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รวม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9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9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42/1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71/67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40/3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8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62/62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A9D1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02" name="TextBox 9"/>
          <p:cNvSpPr txBox="1"/>
          <p:nvPr/>
        </p:nvSpPr>
        <p:spPr>
          <a:xfrm>
            <a:off x="83264" y="16841"/>
            <a:ext cx="1186121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>
                <a:solidFill>
                  <a:srgbClr val="202DAA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t>ความพร้อมด้านสถานที่  อุปกรณ์ในการดูแลรักษา  COVID-19  จ.พะเยา(7ธ.ค.63)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" name="ตัวแทนเนื้อหา 3"/>
          <p:cNvGraphicFramePr/>
          <p:nvPr/>
        </p:nvGraphicFramePr>
        <p:xfrm>
          <a:off x="337682" y="908720"/>
          <a:ext cx="11614967" cy="5519884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783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46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30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30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735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074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8124">
                <a:tc rowSpan="2"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รพ.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แพทย์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พยาบาล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เทคนิคการแพทย์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เภสัชกร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solidFill>
                            <a:srgbClr val="FFFF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นักรังสี</a:t>
                      </a:r>
                    </a:p>
                  </a:txBody>
                  <a:tcPr marL="45720" marR="45720" horzOverflow="overflow">
                    <a:lnB w="3810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จำนวน</a:t>
                      </a:r>
                    </a:p>
                  </a:txBody>
                  <a:tcPr marL="45720" marR="45720" horzOverflow="overflow">
                    <a:lnL w="38100">
                      <a:solidFill>
                        <a:srgbClr val="FFFFFF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FFFFFF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จำนวน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FFFFFF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จำนวน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FFFFFF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จำนวน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FFFFFF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จำนวน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FFFFFF"/>
                      </a:solidFill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พะเยา (S)</a:t>
                      </a:r>
                    </a:p>
                  </a:txBody>
                  <a:tcPr marL="45720" marR="45720" horzOverflow="overflow">
                    <a:lnT w="38100">
                      <a:solidFill>
                        <a:srgbClr val="FFFFFF"/>
                      </a:solidFill>
                    </a:lnT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97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194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29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29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เชียงคำ(M1)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45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133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8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แม่ใจ (F2)</a:t>
                      </a:r>
                    </a:p>
                  </a:txBody>
                  <a:tcPr marL="45720" marR="45720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5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33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ดอกคำใต้(F2)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7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จุน(F2)</a:t>
                      </a:r>
                    </a:p>
                  </a:txBody>
                  <a:tcPr marL="45720" marR="45720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8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49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ปง(F2)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7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เชียงม่วน(F2)</a:t>
                      </a:r>
                    </a:p>
                  </a:txBody>
                  <a:tcPr marL="45720" marR="45720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35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ภูซาง (F3)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ภูกามยาว (F3)</a:t>
                      </a:r>
                    </a:p>
                  </a:txBody>
                  <a:tcPr marL="45720" marR="45720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8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ม.พะเยา</a:t>
                      </a:r>
                    </a:p>
                  </a:txBody>
                  <a:tcPr marL="45720" marR="45720" horzOverflow="overflow">
                    <a:solidFill>
                      <a:srgbClr val="D6DC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ค่ายขุนเจืองฯ</a:t>
                      </a:r>
                    </a:p>
                  </a:txBody>
                  <a:tcPr marL="45720" marR="45720" horzOverflow="overflow">
                    <a:solidFill>
                      <a:srgbClr val="D6DC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พะเยาราม</a:t>
                      </a:r>
                    </a:p>
                  </a:txBody>
                  <a:tcPr marL="45720" marR="45720" horzOverflow="overflow">
                    <a:solidFill>
                      <a:srgbClr val="D6DC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solidFill>
                            <a:srgbClr val="202DAA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รวม</a:t>
                      </a:r>
                    </a:p>
                  </a:txBody>
                  <a:tcPr marL="45720" marR="45720" horzOverflow="overflow"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solidFill>
                            <a:srgbClr val="202DAA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200</a:t>
                      </a:r>
                    </a:p>
                  </a:txBody>
                  <a:tcPr marL="45720" marR="45720" horzOverflow="overflow">
                    <a:lnR w="12700">
                      <a:solidFill>
                        <a:srgbClr val="000000"/>
                      </a:solidFill>
                    </a:ln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solidFill>
                            <a:srgbClr val="202DAA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595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600">
                          <a:solidFill>
                            <a:srgbClr val="202DAA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65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solidFill>
                            <a:srgbClr val="202DAA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88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600">
                          <a:solidFill>
                            <a:srgbClr val="202DAA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27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solidFill>
                      <a:srgbClr val="A9D1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07" name="TextBox 9"/>
          <p:cNvSpPr txBox="1"/>
          <p:nvPr/>
        </p:nvSpPr>
        <p:spPr>
          <a:xfrm>
            <a:off x="820420" y="5716"/>
            <a:ext cx="10713713" cy="955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>
                <a:solidFill>
                  <a:srgbClr val="202DAA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t>บุคลากรที่พร้อมปฏิบัติงาน</a:t>
            </a:r>
          </a:p>
          <a:p>
            <a:pPr algn="ctr">
              <a:defRPr>
                <a:solidFill>
                  <a:srgbClr val="202DAA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t>ในการดูแลรักษา  COVID-19   จ.พะเยา</a:t>
            </a:r>
          </a:p>
        </p:txBody>
      </p:sp>
      <p:sp>
        <p:nvSpPr>
          <p:cNvPr id="108" name="รูปครึ่งกรอบ 6"/>
          <p:cNvSpPr/>
          <p:nvPr/>
        </p:nvSpPr>
        <p:spPr>
          <a:xfrm>
            <a:off x="1" y="0"/>
            <a:ext cx="2714140" cy="14127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4400" y="7200"/>
                </a:lnTo>
                <a:lnTo>
                  <a:pt x="3748" y="7200"/>
                </a:lnTo>
                <a:lnTo>
                  <a:pt x="3748" y="17852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  <a:effectLst>
            <a:outerShdw blurRad="63500" dist="33020" dir="3180000" rotWithShape="0">
              <a:srgbClr val="000000">
                <a:alpha val="30000"/>
              </a:srgbClr>
            </a:outerShdw>
          </a:effectLst>
        </p:spPr>
        <p:txBody>
          <a:bodyPr lIns="45719" rIns="45719" anchor="ctr"/>
          <a:lstStyle/>
          <a:p>
            <a:pPr algn="ctr"/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ชื่อเรื่อง 1"/>
          <p:cNvSpPr txBox="1">
            <a:spLocks noGrp="1"/>
          </p:cNvSpPr>
          <p:nvPr>
            <p:ph type="title"/>
          </p:nvPr>
        </p:nvSpPr>
        <p:spPr>
          <a:xfrm>
            <a:off x="1209965" y="533400"/>
            <a:ext cx="9753601" cy="1143000"/>
          </a:xfrm>
          <a:prstGeom prst="rect">
            <a:avLst/>
          </a:prstGeom>
        </p:spPr>
        <p:txBody>
          <a:bodyPr/>
          <a:lstStyle/>
          <a:p>
            <a:pPr algn="ctr" defTabSz="777240">
              <a:defRPr sz="4080">
                <a:latin typeface="Tahoma Bold"/>
                <a:ea typeface="Tahoma Bold"/>
                <a:cs typeface="Tahoma Bold"/>
                <a:sym typeface="Tahoma Bold"/>
              </a:defRPr>
            </a:pPr>
            <a:r>
              <a:t>สถานที่รองรับการกักกันโรค   </a:t>
            </a:r>
            <a:br/>
            <a:r>
              <a:rPr sz="3145"/>
              <a:t>ข้อมูล ณ 5 ธันวาคม 2563</a:t>
            </a:r>
          </a:p>
        </p:txBody>
      </p:sp>
      <p:graphicFrame>
        <p:nvGraphicFramePr>
          <p:cNvPr id="113" name="Table 2"/>
          <p:cNvGraphicFramePr/>
          <p:nvPr>
            <p:extLst>
              <p:ext uri="{D42A27DB-BD31-4B8C-83A1-F6EECF244321}">
                <p14:modId xmlns:p14="http://schemas.microsoft.com/office/powerpoint/2010/main" val="2296169684"/>
              </p:ext>
            </p:extLst>
          </p:nvPr>
        </p:nvGraphicFramePr>
        <p:xfrm>
          <a:off x="1117600" y="1877483"/>
          <a:ext cx="10815782" cy="2023535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559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39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5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5667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ประเภท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24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ชื่อ สถานที่ Local quarantine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จำนวน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467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พะเยา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2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1. โรงแรมพะเยานอร์ทเทิร์น  อำเภอเมือง จังหวัดพะเยา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2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 70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467">
                <a:tc>
                  <a:txBody>
                    <a:bodyPr/>
                    <a:lstStyle/>
                    <a:p>
                      <a:pPr algn="l">
                        <a:defRPr sz="19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2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2. ป่าแฝกวิวรีสอร์ท​ อำเภอแม่ใจ จังหวัดพะเยา​ 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6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467">
                <a:tc>
                  <a:txBody>
                    <a:bodyPr/>
                    <a:lstStyle/>
                    <a:p>
                      <a:pPr algn="l">
                        <a:defRPr sz="19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2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rPr dirty="0">
                          <a:solidFill>
                            <a:srgbClr val="FF0000"/>
                          </a:solidFill>
                        </a:rPr>
                        <a:t>3. </a:t>
                      </a:r>
                      <a:r>
                        <a:rPr dirty="0" err="1">
                          <a:solidFill>
                            <a:srgbClr val="FF0000"/>
                          </a:solidFill>
                        </a:rPr>
                        <a:t>โรงแรมแอมนา</a:t>
                      </a:r>
                      <a:r>
                        <a:rPr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dirty="0" err="1">
                          <a:solidFill>
                            <a:srgbClr val="FF0000"/>
                          </a:solidFill>
                        </a:rPr>
                        <a:t>อำเภอแม่ใจ</a:t>
                      </a:r>
                      <a:r>
                        <a:rPr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dirty="0" err="1">
                          <a:solidFill>
                            <a:srgbClr val="FF0000"/>
                          </a:solidFill>
                        </a:rPr>
                        <a:t>จังหวัดพะเยา</a:t>
                      </a:r>
                      <a:endParaRPr dirty="0">
                        <a:solidFill>
                          <a:srgbClr val="FF0000"/>
                        </a:solidFill>
                      </a:endParaRP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 dirty="0">
                          <a:solidFill>
                            <a:srgbClr val="FF0000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15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467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รวม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 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 dirty="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91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ชื่อเรื่อง 1"/>
          <p:cNvSpPr txBox="1">
            <a:spLocks noGrp="1"/>
          </p:cNvSpPr>
          <p:nvPr>
            <p:ph type="title"/>
          </p:nvPr>
        </p:nvSpPr>
        <p:spPr>
          <a:xfrm>
            <a:off x="1219200" y="533400"/>
            <a:ext cx="9753601" cy="1143000"/>
          </a:xfrm>
          <a:prstGeom prst="rect">
            <a:avLst/>
          </a:prstGeom>
        </p:spPr>
        <p:txBody>
          <a:bodyPr/>
          <a:lstStyle/>
          <a:p>
            <a:pPr algn="ctr" defTabSz="777240">
              <a:defRPr sz="4080">
                <a:latin typeface="Tahoma Bold"/>
                <a:ea typeface="Tahoma Bold"/>
                <a:cs typeface="Tahoma Bold"/>
                <a:sym typeface="Tahoma Bold"/>
              </a:defRPr>
            </a:pPr>
            <a:r>
              <a:t>สถานที่รองรับการกักกันโรค </a:t>
            </a:r>
            <a:br/>
            <a:r>
              <a:rPr sz="3145"/>
              <a:t>ข้อมูล ณ 5 ธันวาคม 2563</a:t>
            </a:r>
          </a:p>
        </p:txBody>
      </p:sp>
      <p:graphicFrame>
        <p:nvGraphicFramePr>
          <p:cNvPr id="116" name="Table 2"/>
          <p:cNvGraphicFramePr/>
          <p:nvPr/>
        </p:nvGraphicFramePr>
        <p:xfrm>
          <a:off x="1117600" y="1877483"/>
          <a:ext cx="10058400" cy="2399455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764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9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43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5667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ประเภท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24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ชื่อ สถานที่  Local State Quarantine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จำนวน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7427">
                <a:tc>
                  <a:txBody>
                    <a:bodyPr/>
                    <a:lstStyle/>
                    <a:p>
                      <a:pPr algn="ctr">
                        <a:defRPr sz="2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พะเยา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2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1. ภูจินดารีสอร์ท อำเภอภูซาง จังหวัดพะเยา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467">
                <a:tc>
                  <a:txBody>
                    <a:bodyPr/>
                    <a:lstStyle/>
                    <a:p>
                      <a:pPr algn="l">
                        <a:defRPr sz="19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2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2. บ้านศรีวรรณ  อำเภอภูซาง จังหวัดพะเยา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4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467">
                <a:tc>
                  <a:txBody>
                    <a:bodyPr/>
                    <a:lstStyle/>
                    <a:p>
                      <a:pPr algn="l">
                        <a:defRPr sz="19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2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3. อาคารด่านบ้านฮวก 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2400"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 4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7427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รวม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24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endParaRPr/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12</a:t>
                      </a:r>
                    </a:p>
                  </a:txBody>
                  <a:tcPr marL="8467" marR="8467" marT="8467" marB="8467" anchor="ctr" horzOverflow="overflow"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ชื่อเรื่อง 1"/>
          <p:cNvSpPr txBox="1">
            <a:spLocks noGrp="1"/>
          </p:cNvSpPr>
          <p:nvPr>
            <p:ph type="title"/>
          </p:nvPr>
        </p:nvSpPr>
        <p:spPr>
          <a:xfrm>
            <a:off x="315552" y="655780"/>
            <a:ext cx="11285322" cy="649857"/>
          </a:xfrm>
          <a:prstGeom prst="rect">
            <a:avLst/>
          </a:prstGeom>
        </p:spPr>
        <p:txBody>
          <a:bodyPr/>
          <a:lstStyle>
            <a:lvl1pPr algn="ctr">
              <a:defRPr sz="3600"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t>จำนวนตัวอย่าง/วัน ของการตรวจทางห้องปฏิบัติการ </a:t>
            </a:r>
          </a:p>
        </p:txBody>
      </p:sp>
      <p:graphicFrame>
        <p:nvGraphicFramePr>
          <p:cNvPr id="119" name="ตาราง 5"/>
          <p:cNvGraphicFramePr/>
          <p:nvPr/>
        </p:nvGraphicFramePr>
        <p:xfrm>
          <a:off x="626900" y="1462655"/>
          <a:ext cx="10662625" cy="332768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67090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536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09636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32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ประเภท</a:t>
                      </a:r>
                    </a:p>
                  </a:txBody>
                  <a:tcPr marL="8467" marR="8467" marT="8467" marB="846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32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ตัวอย่าง/วัน</a:t>
                      </a:r>
                    </a:p>
                  </a:txBody>
                  <a:tcPr marL="8467" marR="8467" marT="8467" marB="846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870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4300">
                          <a:latin typeface="Tahoma"/>
                          <a:ea typeface="Tahoma"/>
                          <a:cs typeface="Tahoma"/>
                          <a:sym typeface="Tahoma"/>
                        </a:rPr>
                        <a:t>รพ.พะเยา</a:t>
                      </a:r>
                    </a:p>
                  </a:txBody>
                  <a:tcPr marL="8467" marR="8467" marT="8467" marB="846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3200">
                          <a:latin typeface="Tahoma"/>
                          <a:ea typeface="Tahoma"/>
                          <a:cs typeface="Tahoma"/>
                          <a:sym typeface="Tahoma"/>
                        </a:rPr>
                        <a:t>60</a:t>
                      </a:r>
                    </a:p>
                  </a:txBody>
                  <a:tcPr marL="8467" marR="8467" marT="8467" marB="8467" anchor="b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063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4300">
                          <a:latin typeface="Tahoma"/>
                          <a:ea typeface="Tahoma"/>
                          <a:cs typeface="Tahoma"/>
                          <a:sym typeface="Tahoma"/>
                        </a:rPr>
                        <a:t>รพ.พะเยาราม</a:t>
                      </a:r>
                    </a:p>
                  </a:txBody>
                  <a:tcPr marL="8467" marR="8467" marT="8467" marB="846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3200">
                          <a:latin typeface="Tahoma"/>
                          <a:ea typeface="Tahoma"/>
                          <a:cs typeface="Tahoma"/>
                          <a:sym typeface="Tahoma"/>
                        </a:rPr>
                        <a:t>200</a:t>
                      </a:r>
                    </a:p>
                  </a:txBody>
                  <a:tcPr marL="8467" marR="8467" marT="8467" marB="8467" anchor="b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870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43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รวม</a:t>
                      </a:r>
                    </a:p>
                  </a:txBody>
                  <a:tcPr marL="8467" marR="8467" marT="8467" marB="8467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3200">
                          <a:solidFill>
                            <a:srgbClr val="0000FF"/>
                          </a:solidFill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260</a:t>
                      </a:r>
                    </a:p>
                  </a:txBody>
                  <a:tcPr marL="8467" marR="8467" marT="8467" marB="8467" anchor="b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สี่เหลี่ยมผืนผ้า 2"/>
          <p:cNvSpPr txBox="1"/>
          <p:nvPr/>
        </p:nvSpPr>
        <p:spPr>
          <a:xfrm>
            <a:off x="1283394" y="386167"/>
            <a:ext cx="8947652" cy="52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>
                <a:latin typeface="Tahoma"/>
                <a:ea typeface="Tahoma"/>
                <a:cs typeface="Tahoma"/>
                <a:sym typeface="Tahoma"/>
              </a:defRPr>
            </a:pPr>
            <a:r>
              <a:t>ความพร้อม PPE (Personal Protection Equipment)</a:t>
            </a:r>
          </a:p>
        </p:txBody>
      </p:sp>
      <p:graphicFrame>
        <p:nvGraphicFramePr>
          <p:cNvPr id="122" name="ตาราง 3"/>
          <p:cNvGraphicFramePr/>
          <p:nvPr/>
        </p:nvGraphicFramePr>
        <p:xfrm>
          <a:off x="0" y="1196578"/>
          <a:ext cx="12192001" cy="529566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6428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71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17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17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63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9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90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39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50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201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4839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1514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9826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8164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648393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753688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322326">
                <a:tc rowSpan="2"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หน่วยงาน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Surgical Gown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Cover All-2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N95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Surgical Mask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Shoe Cover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Surgical hood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Long glove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Face shield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42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คงคลัง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อัตราใช้/เดือน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คงคลัง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อัตราใช้/เดือน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คงคลัง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อัตราใช้/เดือน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คงคลัง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อัตราใช้/เดือน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คงคลัง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อัตราใช้/เดือน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คงคลัง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อัตราใช้/เดือน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คงคลัง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อัตราใช้/เดือน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คงคลัง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อัตราใช้/เดือน</a:t>
                      </a:r>
                    </a:p>
                  </a:txBody>
                  <a:tcPr marL="0" marR="0" marT="0" marB="0" anchor="ctr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3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สสจ.พะเยา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  2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241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506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17,850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1,000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78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3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โรงพยาบาลพะเยา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1,050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313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600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430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1,200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36,000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150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500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120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100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24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1,200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700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3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โรงพยาบาลเชียงคำ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300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340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300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200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600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128,850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22,650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450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200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80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600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450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500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3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โรงพยาบาลจุน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90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60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60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65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120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24,785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6,510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115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90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40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300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7,250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360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3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โรงพยาบาลเชียงม่วน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112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20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60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20,400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3,990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200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20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170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20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21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30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400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70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23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โรงพยาบาลดอกคำใต้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48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60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350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30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240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120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62,714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9,030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60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17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30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150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120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1,000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300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23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โรงพยาบาลปง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>
                          <a:latin typeface="Tahoma Bold"/>
                          <a:ea typeface="Tahoma Bold"/>
                          <a:cs typeface="Tahoma Bold"/>
                          <a:sym typeface="Tahoma Bold"/>
                        </a:defRPr>
                      </a:pPr>
                      <a:r>
                        <a:t>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45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390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60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200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120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30,649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6,750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583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20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264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120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2,400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400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3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โรงพยาบาลแม่ใจ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13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23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20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25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120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9,500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5,250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45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20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25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110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23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โรงพยาบาลภูซาง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20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  9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40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80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7,500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1,950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20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 3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40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23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โรงพยาบาลภูกามยาว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18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54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30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1,900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1,710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75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20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 -  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100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200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30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23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รวม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229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1,557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1,848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1,110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1,770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2,460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304,148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94,840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1,678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940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412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330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659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2,400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11,891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2,460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23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ใช้ได้ (วัน)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4.41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49.95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21.59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96.21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53.55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37.45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      8.24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  145.01 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" name="ตาราง 2"/>
          <p:cNvGraphicFramePr/>
          <p:nvPr/>
        </p:nvGraphicFramePr>
        <p:xfrm>
          <a:off x="733169" y="2560112"/>
          <a:ext cx="11070902" cy="3500160"/>
        </p:xfrm>
        <a:graphic>
          <a:graphicData uri="http://schemas.openxmlformats.org/drawingml/2006/table">
            <a:tbl>
              <a:tblPr firstCol="1">
                <a:tableStyleId>{4C3C2611-4C71-4FC5-86AE-919BDF0F9419}</a:tableStyleId>
              </a:tblPr>
              <a:tblGrid>
                <a:gridCol w="829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85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749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752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ที่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5E0B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/>
                      </a:pPr>
                      <a:r>
                        <a:rPr sz="20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รายการ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5E0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/>
                      </a:pPr>
                      <a:r>
                        <a:rPr sz="20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จำนวน (เม็ด)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5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5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/>
                      </a:pPr>
                      <a:r>
                        <a:rPr sz="20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รพ.พะเยา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/>
                      </a:pPr>
                      <a:r>
                        <a:rPr sz="2000">
                          <a:latin typeface="Tahoma Bold"/>
                          <a:ea typeface="Tahoma Bold"/>
                          <a:cs typeface="Tahoma Bold"/>
                          <a:sym typeface="Tahoma Bold"/>
                        </a:rPr>
                        <a:t>รพ.เชียงคำ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5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Chloroquine 250 mg tab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/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920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/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80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7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2400">
                          <a:latin typeface="Tahoma"/>
                          <a:ea typeface="Tahoma"/>
                          <a:cs typeface="Tahoma"/>
                          <a:sym typeface="Tahoma"/>
                        </a:defRPr>
                      </a:pPr>
                      <a:r>
                        <a:t>Hydroxychloroquine 200 mg tab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/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420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/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80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7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Darunavir 600 mg tab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/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180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/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60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7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Ritonavir 100 mg tab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/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180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/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60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7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Lopinavir 200/Ritonavir 50 mg tab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/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360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/>
                      </a:pPr>
                      <a:r>
                        <a:rPr sz="2400">
                          <a:latin typeface="Tahoma"/>
                          <a:ea typeface="Tahoma"/>
                          <a:cs typeface="Tahoma"/>
                          <a:sym typeface="Tahoma"/>
                        </a:rPr>
                        <a:t>120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7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240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Favipiravir 200 mg tab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/>
                      </a:pPr>
                      <a:r>
                        <a:rPr sz="240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40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defRPr sz="1800"/>
                      </a:pPr>
                      <a:r>
                        <a:rPr sz="2400">
                          <a:solidFill>
                            <a:srgbClr val="00206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เบิกจาก รพศ.เชียงรายฯ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25" name="สี่เหลี่ยมผืนผ้า 6"/>
          <p:cNvSpPr txBox="1"/>
          <p:nvPr/>
        </p:nvSpPr>
        <p:spPr>
          <a:xfrm>
            <a:off x="688269" y="873298"/>
            <a:ext cx="10831933" cy="193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457200" indent="-457200">
              <a:buSzPct val="100000"/>
              <a:buFont typeface="Arial"/>
              <a:buChar char="•"/>
              <a:defRPr sz="2400">
                <a:latin typeface="Tahoma"/>
                <a:ea typeface="Tahoma"/>
                <a:cs typeface="Tahoma"/>
                <a:sym typeface="Tahoma"/>
              </a:defRPr>
            </a:pPr>
            <a:r>
              <a:t>รพ.พะเยา เป็นผู้เบิกยาจากส่วนกลาง (รับจัดสรรสำหรับ 20 case)</a:t>
            </a:r>
          </a:p>
          <a:p>
            <a:pPr marL="457200" indent="-457200">
              <a:buSzPct val="100000"/>
              <a:buFont typeface="Arial"/>
              <a:buChar char="•"/>
              <a:defRPr sz="2400">
                <a:latin typeface="Tahoma"/>
                <a:ea typeface="Tahoma"/>
                <a:cs typeface="Tahoma"/>
                <a:sym typeface="Tahoma"/>
              </a:defRPr>
            </a:pPr>
            <a:r>
              <a:t>รพ.เชียงคำเบิกจาก รพ. พะเยาสำรองไว้  ยกเว้น favipiravir </a:t>
            </a:r>
          </a:p>
          <a:p>
            <a:pPr marL="457200" indent="-457200">
              <a:buSzPct val="100000"/>
              <a:buFont typeface="Arial"/>
              <a:buChar char="•"/>
              <a:defRPr sz="2400">
                <a:latin typeface="Tahoma"/>
                <a:ea typeface="Tahoma"/>
                <a:cs typeface="Tahoma"/>
                <a:sym typeface="Tahoma"/>
              </a:defRPr>
            </a:pPr>
            <a:r>
              <a:t>ส่วน รพช. รักษา confirmed case ให้ใช้ ยา 5 รายการไปก่อน และเบิกชดเชยจาก รพ.พะเยา</a:t>
            </a:r>
          </a:p>
        </p:txBody>
      </p:sp>
      <p:sp>
        <p:nvSpPr>
          <p:cNvPr id="126" name="สี่เหลี่ยมผืนผ้า 4"/>
          <p:cNvSpPr txBox="1"/>
          <p:nvPr/>
        </p:nvSpPr>
        <p:spPr>
          <a:xfrm>
            <a:off x="1333271" y="226891"/>
            <a:ext cx="8947652" cy="52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t>ความพร้อมยารักษาโรคโควิด-19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ธีมของ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ธีมของ Office">
  <a:themeElements>
    <a:clrScheme name="ธีมของ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ธีมของ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1520</Words>
  <Application>Microsoft Office PowerPoint</Application>
  <PresentationFormat>Widescreen</PresentationFormat>
  <Paragraphs>660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Helvetica</vt:lpstr>
      <vt:lpstr>Tahoma</vt:lpstr>
      <vt:lpstr>Tahoma Bold</vt:lpstr>
      <vt:lpstr>ธีมของ Office</vt:lpstr>
      <vt:lpstr>การเตรียมความพร้อมในการตอบโต้ภาวะฉุกเฉินด้านสาธารณสุข กรณีโรคติดเชื้อไวรัสโคโรนา 2019   (COVID–19)   จังหวัดพะเยา </vt:lpstr>
      <vt:lpstr>PowerPoint Presentation</vt:lpstr>
      <vt:lpstr>PowerPoint Presentation</vt:lpstr>
      <vt:lpstr>PowerPoint Presentation</vt:lpstr>
      <vt:lpstr>สถานที่รองรับการกักกันโรค    ข้อมูล ณ 5 ธันวาคม 2563</vt:lpstr>
      <vt:lpstr>สถานที่รองรับการกักกันโรค  ข้อมูล ณ 5 ธันวาคม 2563</vt:lpstr>
      <vt:lpstr>จำนวนตัวอย่าง/วัน ของการตรวจทางห้องปฏิบัติการ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การเตรียมความพร้อมในการตอบโต้ภาวะฉุกเฉินด้านสาธารณสุข กรณีโรคติดเชื้อไวรัสโคโรนา 2019   (COVID–19)   จังหวัดพะเยา </dc:title>
  <cp:lastModifiedBy>Anan Srasom</cp:lastModifiedBy>
  <cp:revision>1</cp:revision>
  <dcterms:modified xsi:type="dcterms:W3CDTF">2020-12-08T01:52:30Z</dcterms:modified>
</cp:coreProperties>
</file>